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91" r:id="rId5"/>
    <p:sldId id="259" r:id="rId6"/>
    <p:sldId id="260" r:id="rId7"/>
    <p:sldId id="261" r:id="rId8"/>
    <p:sldId id="262" r:id="rId9"/>
    <p:sldId id="270" r:id="rId10"/>
    <p:sldId id="269" r:id="rId11"/>
    <p:sldId id="268" r:id="rId12"/>
    <p:sldId id="272" r:id="rId13"/>
    <p:sldId id="271" r:id="rId14"/>
    <p:sldId id="263" r:id="rId15"/>
    <p:sldId id="266" r:id="rId16"/>
    <p:sldId id="279" r:id="rId17"/>
    <p:sldId id="281" r:id="rId18"/>
    <p:sldId id="265" r:id="rId19"/>
    <p:sldId id="273" r:id="rId20"/>
    <p:sldId id="280" r:id="rId21"/>
    <p:sldId id="282" r:id="rId22"/>
    <p:sldId id="277" r:id="rId23"/>
    <p:sldId id="276" r:id="rId24"/>
    <p:sldId id="275" r:id="rId25"/>
    <p:sldId id="283" r:id="rId26"/>
    <p:sldId id="286" r:id="rId27"/>
    <p:sldId id="278" r:id="rId28"/>
    <p:sldId id="287" r:id="rId29"/>
    <p:sldId id="288" r:id="rId30"/>
    <p:sldId id="289" r:id="rId31"/>
    <p:sldId id="290" r:id="rId32"/>
    <p:sldId id="274" r:id="rId33"/>
    <p:sldId id="267" r:id="rId34"/>
    <p:sldId id="28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80"/>
    <p:restoredTop sz="82107"/>
  </p:normalViewPr>
  <p:slideViewPr>
    <p:cSldViewPr snapToGrid="0" snapToObjects="1">
      <p:cViewPr varScale="1">
        <p:scale>
          <a:sx n="112" d="100"/>
          <a:sy n="112" d="100"/>
        </p:scale>
        <p:origin x="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9" d="100"/>
        <a:sy n="10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47814-3B95-9641-80FF-66F29DFF785A}" type="datetimeFigureOut">
              <a:rPr lang="en-US" smtClean="0"/>
              <a:t>8/26/18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CFDFD-46FD-2142-A3B2-5F563D22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0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“code smell” is an actual technical term!</a:t>
            </a:r>
          </a:p>
          <a:p>
            <a:endParaRPr lang="en-US" dirty="0"/>
          </a:p>
          <a:p>
            <a:r>
              <a:rPr lang="en-US" dirty="0"/>
              <a:t>~/n/MH/</a:t>
            </a:r>
            <a:r>
              <a:rPr lang="en-US" dirty="0" err="1"/>
              <a:t>nagra_git</a:t>
            </a:r>
            <a:r>
              <a:rPr lang="en-US" dirty="0"/>
              <a:t>/thesis/generative</a:t>
            </a:r>
            <a:br>
              <a:rPr lang="en-US" dirty="0"/>
            </a:br>
            <a:r>
              <a:rPr lang="en-US" dirty="0"/>
              <a:t>Open Generative%20model%20-%20Mixture%20of%20gaussians_EM_markovModels_soft_clustering-plotLH-C%2BCLEAN-LH_TEST-4k-Copy1.ipynb</a:t>
            </a:r>
          </a:p>
          <a:p>
            <a:r>
              <a:rPr lang="en-US" dirty="0"/>
              <a:t>Then open any other with similar name</a:t>
            </a:r>
          </a:p>
          <a:p>
            <a:endParaRPr lang="en-US" dirty="0"/>
          </a:p>
          <a:p>
            <a:r>
              <a:rPr lang="en-US" dirty="0"/>
              <a:t>It smells like you need a Python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52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constructs are not very common in scientific code, and you don’t actually ”need” them. But the same is true of functions!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04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94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context…</a:t>
            </a:r>
          </a:p>
          <a:p>
            <a:pPr marL="342900" indent="-342900">
              <a:buAutoNum type="arabicParenR"/>
            </a:pPr>
            <a:r>
              <a:rPr lang="en-US" dirty="0"/>
              <a:t>Needed to do this for different years, with different computations</a:t>
            </a:r>
          </a:p>
          <a:p>
            <a:pPr marL="342900" indent="-342900">
              <a:buAutoNum type="arabicParenR"/>
            </a:pPr>
            <a:r>
              <a:rPr lang="en-US" dirty="0"/>
              <a:t>Testing this thing will require creating fake, messy files &lt;- this is a complicated point to make, with a generator it requires mocking it…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80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that belongs together, example of things that go in two different classes: parameters of an experiment and results of the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80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0D8B-984D-9C49-92E2-DF18B61C8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C5DC2-5C36-E549-9122-BDD2446C2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BCAF9-537C-E04B-AC83-DE1EF5ED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F1CF4-E201-5047-BAAA-B2DE4B655516}" type="datetime1">
              <a:rPr lang="en-US" smtClean="0"/>
              <a:t>8/26/18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B9910-3307-1446-80F0-A5D16EA2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6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9F1A-6B31-A44A-9218-AB872CFB0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9DC244-4296-3845-9275-DF00D2F42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AA6C3-A59E-8C46-B896-F56C670AF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8016C-7382-5D4F-906F-9DA4C915B002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E75E3-1FC3-454C-BB3F-767F33EC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539E9-4271-6340-83E4-F981362D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1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449B30-29BF-9D4E-833F-59C48B87A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6CB96C-B1FD-924E-A37E-56A0BA51D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0C8B-0CC2-F445-9A18-C6AF3343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26B4-0938-DB4D-923D-DF3AFBAB072B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1D747-AEBB-AA44-A854-15077A157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4E852-95AD-0B4A-B59E-DC831CD5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1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E764-F4E6-0C43-99B7-BB70C6D60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15D70-5DCE-A741-B388-120B6B96A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89D00-2877-D240-B4A2-4C51572D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70F10-46DE-2C4D-8184-BE096F86A4E4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68463-67C2-BE46-8E9C-979B9730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C81B9-F6F5-444C-A44D-CCAED34A9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0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A056-71CE-2041-91FE-5DCE0563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1D84E-299C-2B4C-92F0-72FBC2EC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92EB9-5B79-7945-BE3F-A6010F995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8F343-AA1A-2746-A36E-35BD256099DA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5A108-393C-9C43-AAEF-0ED62EFE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4E8CF-205E-A84A-92AA-132839A2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E869-D40E-834F-A84D-4294F8F0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0913C-2286-C548-A2EE-F6700CB3F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14E65-C1A9-1B42-B3D3-BA0E086CB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A9269-7CF7-FB4E-B3D0-7F4A447AC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77A7-0D90-0445-973B-1AD7BB3EA47B}" type="datetime1">
              <a:rPr lang="en-US" smtClean="0"/>
              <a:t>8/26/18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935E9-54B5-3E45-BDA1-3C1D25BF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59F87-3D9B-8A4A-9111-ECA6B63E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66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5C53-9CD1-6746-9E17-64F32A49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289D5-A842-F348-BFC2-0CD0E706E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E76D-7529-FB46-9CA8-2DC810A05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D4C57B-8F7D-7A4C-8BD0-EAE79F13B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68A399-3F49-6745-96C0-4AF827D46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DC3CE-842E-5D41-8DB3-80CD8E01C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CF54-098E-194F-A83D-C09C24E86D79}" type="datetime1">
              <a:rPr lang="en-US" smtClean="0"/>
              <a:t>8/26/18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7C4363-58BD-8A49-81DA-B0A8AA971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10B97-C387-E448-A8FB-EABEFCCA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91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0B70-7587-1A4D-BE59-091B18EC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70A29-1126-2349-8E10-CDA481EE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A31D1-2FAD-064F-8EC2-D5013730B94B}" type="datetime1">
              <a:rPr lang="en-US" smtClean="0"/>
              <a:t>8/26/18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BCD13-890B-4B49-AD3B-3AB9FE71D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A80EC-CF31-A542-AAD7-B4ECB92B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1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F6F24-60D9-9141-AB6F-F62FD9561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03BD9-D0C1-8F4B-ABEC-D779AE615AF1}" type="datetime1">
              <a:rPr lang="en-US" smtClean="0"/>
              <a:t>8/26/18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0AF1D-E870-104A-A97F-FE22D9CC0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78FAD-81FF-724D-8888-15C04739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7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24DE-DA12-B74C-BAF3-99A91882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1ADB4-9A15-7541-B2C0-B75F5D09B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E7B62-831E-CC4A-B692-794F964A8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FBA3C-DBF5-5E4A-86CA-D9BB1226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43356-99A5-174C-8A2E-EC8F65B8C5F7}" type="datetime1">
              <a:rPr lang="en-US" smtClean="0"/>
              <a:t>8/26/18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BCE92-6E25-104E-A0C8-BD366AC7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F28FD-789A-9D46-B536-CD2CADA5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8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D0C6-C1B8-294C-8AD9-2F0A1BA3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14A9E-19CD-7047-8513-30B2DAB918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16C16-BCC4-C440-9439-9271AEC29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44A7F-D1B0-5442-9B4B-8BD9185F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7D6D2-6404-7044-8B13-30192AEFECF4}" type="datetime1">
              <a:rPr lang="en-US" smtClean="0"/>
              <a:t>8/26/18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96DEA-9FC3-6A40-942E-4DAE3C5EC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255FA-0801-0F4F-B164-C94880C7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2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EB3635-41D3-4245-AA1D-BB85493D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2A55D-7A82-3347-91C5-C1C43907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5516"/>
            <a:ext cx="10515600" cy="4571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F1B67-C66E-F44C-9C6E-D683157F4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60489-C39C-084A-BDD2-072E27D0578C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97DE8-2F2A-8F4F-9482-1CAB06CF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August 2018, v. 1.0,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FAFA8-CA77-6C4C-8E24-06839D45F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92869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2F55C-AD0D-074B-87EB-0A66B1575C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2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9719A-BD39-C948-B9B4-22F6F98C5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9DA33-CC1B-DB43-9F38-3B5E12580F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Python by smell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6A4C6-79ED-134E-B9CD-5051BA0F2F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Advanced Python constructs for scientists</a:t>
            </a:r>
          </a:p>
          <a:p>
            <a:r>
              <a:rPr lang="en-US" dirty="0">
                <a:solidFill>
                  <a:schemeClr val="bg1"/>
                </a:solidFill>
              </a:rPr>
              <a:t>Pietro Berkes, Nagra Insight</a:t>
            </a:r>
          </a:p>
        </p:txBody>
      </p:sp>
    </p:spTree>
    <p:extLst>
      <p:ext uri="{BB962C8B-B14F-4D97-AF65-F5344CB8AC3E}">
        <p14:creationId xmlns:p14="http://schemas.microsoft.com/office/powerpoint/2010/main" val="1474225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9EDDB-D963-A243-890A-316290A1F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281228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decorators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2163651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Boilerplate code at the start and/or end of functions.</a:t>
            </a:r>
          </a:p>
          <a:p>
            <a:r>
              <a:rPr lang="en-US" dirty="0"/>
              <a:t>Typical cases: logging, deprecation, conditions checks,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9275383" y="2163651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is specific to what the function actually does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182665" y="2653414"/>
            <a:ext cx="1066142" cy="1327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H="1">
            <a:off x="8119244" y="2786127"/>
            <a:ext cx="1045777" cy="1576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1479C-4DCF-A244-BA57-1F3A6F33C4CF}"/>
              </a:ext>
            </a:extLst>
          </p:cNvPr>
          <p:cNvSpPr txBox="1"/>
          <p:nvPr/>
        </p:nvSpPr>
        <p:spPr>
          <a:xfrm>
            <a:off x="4106919" y="2219329"/>
            <a:ext cx="4963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start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end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D7DF82-7A7D-A54E-89F1-B8A1AA66EE4B}"/>
              </a:ext>
            </a:extLst>
          </p:cNvPr>
          <p:cNvSpPr/>
          <p:nvPr/>
        </p:nvSpPr>
        <p:spPr>
          <a:xfrm>
            <a:off x="4453761" y="2509437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76FCFE-1D48-A840-BC98-9B5849C02DD3}"/>
              </a:ext>
            </a:extLst>
          </p:cNvPr>
          <p:cNvSpPr/>
          <p:nvPr/>
        </p:nvSpPr>
        <p:spPr>
          <a:xfrm>
            <a:off x="4453761" y="3057035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2F3353-8814-6745-80B5-20E5302C7868}"/>
              </a:ext>
            </a:extLst>
          </p:cNvPr>
          <p:cNvSpPr txBox="1"/>
          <p:nvPr/>
        </p:nvSpPr>
        <p:spPr>
          <a:xfrm>
            <a:off x="4311873" y="4786004"/>
            <a:ext cx="496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my_decorator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F1BD5-7A84-034B-8CB0-FCAB17D40253}"/>
              </a:ext>
            </a:extLst>
          </p:cNvPr>
          <p:cNvSpPr/>
          <p:nvPr/>
        </p:nvSpPr>
        <p:spPr>
          <a:xfrm>
            <a:off x="4209396" y="4806246"/>
            <a:ext cx="1986455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>
            <a:off x="3177741" y="3188008"/>
            <a:ext cx="1071066" cy="598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E0A920-04A6-2D44-A73E-73DD22789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481900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B0A16-7F79-7C41-BF7B-6F6B6F90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smell at the time: generators first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1B71D-AB0C-E446-8140-85D2EE30D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4058193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447343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447343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47791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7CF06E5-4231-CF4A-A8C7-5CEB56ACE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924510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EB78B-F531-1040-B4A1-40DF26CF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E9030-4F9C-BE4B-BC79-8A6FF2071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91" y="1318438"/>
            <a:ext cx="9679356" cy="495663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5C15EC-3542-8644-B8EB-14EC98F4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496494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3C1A-1A3B-B34A-BF74-77367488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Ideally…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D48995-1D97-FF47-A517-290BFE2959F4}"/>
              </a:ext>
            </a:extLst>
          </p:cNvPr>
          <p:cNvSpPr/>
          <p:nvPr/>
        </p:nvSpPr>
        <p:spPr>
          <a:xfrm>
            <a:off x="1017270" y="4358430"/>
            <a:ext cx="96926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This is actually what we’d like to write: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Extract each for-loop step in a reusable element and give it a nice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Do all of this without actually loading all the data in memory for the intermediate steps!</a:t>
            </a:r>
          </a:p>
          <a:p>
            <a:endParaRPr lang="en-US" sz="2400" dirty="0"/>
          </a:p>
          <a:p>
            <a:r>
              <a:rPr lang="en-US" sz="2400" dirty="0"/>
              <a:t>Let’s get there step by step…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DC0720-8B1B-074C-A0BB-247B153BE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0" y="1931670"/>
            <a:ext cx="8268759" cy="182091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3DC19-BF53-854D-94E7-2358F1B3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220962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“generators”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2418A-EC2E-184A-9565-09715F0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835169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Generators are used to get rid of repetitive loops, often nested ”for” loops followed by filtering of the data</a:t>
            </a:r>
          </a:p>
          <a:p>
            <a:r>
              <a:rPr lang="en-US" dirty="0"/>
              <a:t>Generators return one item at the time, the list of items does not need to be in memory</a:t>
            </a:r>
          </a:p>
          <a:p>
            <a:r>
              <a:rPr lang="en-US" dirty="0"/>
              <a:t>A generator is defined as a function containing the keyword ”yield”: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93FF0-C596-664F-8FA9-96CC99A1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4236027"/>
            <a:ext cx="8648700" cy="18034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5806B7-B95A-EF4A-8BD6-6B235C110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328395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time: classes (an introduction)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3E2C8-05C7-B647-9AA7-DAEDE9191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792817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BE6459-BCFF-A246-A10B-50E7C7B5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860136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3718-BB17-E640-A425-67530723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smell?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55523-B460-7346-AA56-56F4B80D7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Scientists in the wild tend to write this… </a:t>
            </a:r>
            <a:br>
              <a:rPr lang="en-US" dirty="0"/>
            </a:br>
            <a:endParaRPr lang="en-US" dirty="0"/>
          </a:p>
          <a:p>
            <a:r>
              <a:rPr lang="en-US" dirty="0"/>
              <a:t>You’re here because you started feeling the “code smell”</a:t>
            </a:r>
          </a:p>
          <a:p>
            <a:r>
              <a:rPr lang="en-US" dirty="0"/>
              <a:t>Proof: what is wrong with the code in the notebooks?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6379C-C1A1-E344-8590-5D67A8F5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3395"/>
            <a:ext cx="3876907" cy="258460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4E19556-EDD6-5F43-8C75-FAF7FA4BB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04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“classes”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FF760-6DB9-3B4A-951D-B999EFAE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319357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are used to get rid of set of parameters that belong together and are passed over and over to a set of functions</a:t>
            </a:r>
          </a:p>
          <a:p>
            <a:r>
              <a:rPr lang="en-US" dirty="0"/>
              <a:t>Classes are templates for bundles of data and “methods”, i.e. functions that have access to the data stored in an instance</a:t>
            </a:r>
          </a:p>
          <a:p>
            <a:r>
              <a:rPr lang="en-US" dirty="0"/>
              <a:t>A ”class method” is used to build an instance in some alternative way, e.g. using data from a file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1F0F2-1D1E-BF4E-A880-057186EFA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878127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5158BDB-D2F3-8E43-9BA0-BF42224F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1" y="1342914"/>
            <a:ext cx="10874765" cy="535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5C078-252B-AD44-A013-CD733247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Class structure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223BB9C-83D7-254C-82EA-1C500CC136E6}"/>
              </a:ext>
            </a:extLst>
          </p:cNvPr>
          <p:cNvSpPr/>
          <p:nvPr/>
        </p:nvSpPr>
        <p:spPr>
          <a:xfrm>
            <a:off x="4991927" y="1489670"/>
            <a:ext cx="378691" cy="114530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F074-97C2-2E49-AA21-3FE8DD76C80B}"/>
              </a:ext>
            </a:extLst>
          </p:cNvPr>
          <p:cNvSpPr txBox="1"/>
          <p:nvPr/>
        </p:nvSpPr>
        <p:spPr>
          <a:xfrm>
            <a:off x="5555345" y="1600659"/>
            <a:ext cx="3075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constructor is used to first populate an instance, called by convention “self”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176A228-0673-964F-829A-4D8E30EAEB4E}"/>
              </a:ext>
            </a:extLst>
          </p:cNvPr>
          <p:cNvSpPr/>
          <p:nvPr/>
        </p:nvSpPr>
        <p:spPr>
          <a:xfrm>
            <a:off x="5895442" y="2802852"/>
            <a:ext cx="378691" cy="198686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B98BC-05DD-2B4B-BA9D-781CE13DC74B}"/>
              </a:ext>
            </a:extLst>
          </p:cNvPr>
          <p:cNvSpPr txBox="1"/>
          <p:nvPr/>
        </p:nvSpPr>
        <p:spPr>
          <a:xfrm>
            <a:off x="6437088" y="3267007"/>
            <a:ext cx="4055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can define “methods”, i.e. functions that have access to the data stored in an instance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6B810C7F-B519-D648-B9C4-AF53D47A0CBA}"/>
              </a:ext>
            </a:extLst>
          </p:cNvPr>
          <p:cNvSpPr/>
          <p:nvPr/>
        </p:nvSpPr>
        <p:spPr>
          <a:xfrm>
            <a:off x="7214509" y="5050308"/>
            <a:ext cx="378691" cy="92594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3CD70-2D35-D449-9C82-30356F5E003F}"/>
              </a:ext>
            </a:extLst>
          </p:cNvPr>
          <p:cNvSpPr txBox="1"/>
          <p:nvPr/>
        </p:nvSpPr>
        <p:spPr>
          <a:xfrm>
            <a:off x="7697763" y="5039422"/>
            <a:ext cx="4055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”class method” is used to build an instance in some alternative way, e.g. using data from a file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E09457AE-9DE0-DF4C-A045-2D7C7E6AC2DA}"/>
              </a:ext>
            </a:extLst>
          </p:cNvPr>
          <p:cNvSpPr/>
          <p:nvPr/>
        </p:nvSpPr>
        <p:spPr>
          <a:xfrm>
            <a:off x="4662636" y="6231739"/>
            <a:ext cx="378691" cy="46297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B31547-8715-5A41-B51D-44D1261177E2}"/>
              </a:ext>
            </a:extLst>
          </p:cNvPr>
          <p:cNvSpPr txBox="1"/>
          <p:nvPr/>
        </p:nvSpPr>
        <p:spPr>
          <a:xfrm>
            <a:off x="5065281" y="6130613"/>
            <a:ext cx="403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how you create instances from the constructor or a class method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9967B-211D-A145-B9F6-B1F341FD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451571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0BA4-8A7E-AE4A-8DE4-B42744A7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belongs to a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5AFE-709A-014F-990B-3CED0A797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910"/>
            <a:ext cx="10515600" cy="4965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YES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Data that always belongs together: better create several simple classes than one class that contains everything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Methods to load/save data, create data bundle in different ways (factory methods)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Methods to update parameters</a:t>
            </a:r>
          </a:p>
          <a:p>
            <a:r>
              <a:rPr lang="en-US" dirty="0">
                <a:solidFill>
                  <a:srgbClr val="C00000"/>
                </a:solidFill>
              </a:rPr>
              <a:t>NO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rgbClr val="C00000"/>
                </a:solidFill>
              </a:rPr>
              <a:t>Methods to visualize data: follow the Model-View pattern.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You will want to visualize the data in many different ways, better have separate utility visualization functions that take one of the instances as input and visualize them.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rgbClr val="C00000"/>
                </a:solidFill>
              </a:rPr>
              <a:t>Similarly, anything for which you can imagine to write 5 different variants depending on your mood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942EA-3241-A344-B1F7-4D460BBC4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569955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BDDC-CA71-6D4F-817D-CA28B77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smell of classes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61AA3E-AECA-034C-9951-831696127D54}"/>
              </a:ext>
            </a:extLst>
          </p:cNvPr>
          <p:cNvSpPr txBox="1"/>
          <p:nvPr/>
        </p:nvSpPr>
        <p:spPr>
          <a:xfrm>
            <a:off x="1407120" y="1721620"/>
            <a:ext cx="310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“specializations” of conceptually similar functions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78F678-EFFD-3542-89F5-B9902B750C7A}"/>
              </a:ext>
            </a:extLst>
          </p:cNvPr>
          <p:cNvCxnSpPr>
            <a:cxnSpLocks/>
          </p:cNvCxnSpPr>
          <p:nvPr/>
        </p:nvCxnSpPr>
        <p:spPr>
          <a:xfrm flipV="1">
            <a:off x="4473986" y="2044785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5083F6-2AF8-8544-94BA-9BF1CE04C5D0}"/>
              </a:ext>
            </a:extLst>
          </p:cNvPr>
          <p:cNvSpPr txBox="1"/>
          <p:nvPr/>
        </p:nvSpPr>
        <p:spPr>
          <a:xfrm>
            <a:off x="6252050" y="3650500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21185E-3C12-E14E-B806-EC1B40D82E08}"/>
              </a:ext>
            </a:extLst>
          </p:cNvPr>
          <p:cNvGrpSpPr/>
          <p:nvPr/>
        </p:nvGrpSpPr>
        <p:grpSpPr>
          <a:xfrm>
            <a:off x="5673995" y="1318438"/>
            <a:ext cx="4569771" cy="2031325"/>
            <a:chOff x="872024" y="1318438"/>
            <a:chExt cx="4569771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31198E-3D84-F345-B65E-72D1047A5147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data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list_of_data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if data['type'] == 'TYPE1':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type1_foo(data)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type1_bar(data)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elif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data['type'] == 'TYPE2':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type2_foo(data)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type2_bar(data)      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9D7879-6B8D-E54C-A2B1-B666C44880EC}"/>
                </a:ext>
              </a:extLst>
            </p:cNvPr>
            <p:cNvSpPr/>
            <p:nvPr/>
          </p:nvSpPr>
          <p:spPr>
            <a:xfrm>
              <a:off x="1823504" y="1925033"/>
              <a:ext cx="2101726" cy="55053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F6890C-D70A-324F-95F8-721565DB8D2B}"/>
                </a:ext>
              </a:extLst>
            </p:cNvPr>
            <p:cNvSpPr/>
            <p:nvPr/>
          </p:nvSpPr>
          <p:spPr>
            <a:xfrm>
              <a:off x="1823504" y="2796542"/>
              <a:ext cx="2101726" cy="55053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4156C1-B717-854A-8A93-0D9923CD52CB}"/>
              </a:ext>
            </a:extLst>
          </p:cNvPr>
          <p:cNvGrpSpPr/>
          <p:nvPr/>
        </p:nvGrpSpPr>
        <p:grpSpPr>
          <a:xfrm>
            <a:off x="5673995" y="4465579"/>
            <a:ext cx="4569771" cy="923330"/>
            <a:chOff x="872024" y="1318438"/>
            <a:chExt cx="4569771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D5317D-B401-C640-9DE3-CAF9462D3FDE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instance in instances: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instance.foo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instance.bar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5A222D-E3AE-D64D-A138-FD512512247C}"/>
                </a:ext>
              </a:extLst>
            </p:cNvPr>
            <p:cNvSpPr/>
            <p:nvPr/>
          </p:nvSpPr>
          <p:spPr>
            <a:xfrm>
              <a:off x="1450079" y="1665692"/>
              <a:ext cx="2323238" cy="576075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A0D058F-F2AD-194D-92BC-4295A56C25CF}"/>
              </a:ext>
            </a:extLst>
          </p:cNvPr>
          <p:cNvSpPr txBox="1"/>
          <p:nvPr/>
        </p:nvSpPr>
        <p:spPr>
          <a:xfrm>
            <a:off x="1413150" y="4234747"/>
            <a:ext cx="3105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may have methods with the same interface, the class type determines the “specialization”.</a:t>
            </a:r>
          </a:p>
          <a:p>
            <a:endParaRPr lang="en-US" dirty="0"/>
          </a:p>
          <a:p>
            <a:r>
              <a:rPr lang="en-US" dirty="0"/>
              <a:t>One can even define a hierarchy of classes where some methods are re-used!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FF17AD-610A-1549-8475-6F5301785D20}"/>
              </a:ext>
            </a:extLst>
          </p:cNvPr>
          <p:cNvCxnSpPr>
            <a:cxnSpLocks/>
          </p:cNvCxnSpPr>
          <p:nvPr/>
        </p:nvCxnSpPr>
        <p:spPr>
          <a:xfrm flipV="1">
            <a:off x="4473986" y="4812608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48AB4-8E11-A34D-B985-B670C2C15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806724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07658-74EB-3F48-A649-9F794CD93FDF}"/>
              </a:ext>
            </a:extLst>
          </p:cNvPr>
          <p:cNvSpPr/>
          <p:nvPr/>
        </p:nvSpPr>
        <p:spPr>
          <a:xfrm>
            <a:off x="419100" y="483251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0.0066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036F10-3ABC-A84C-9C9F-9F9C95E0B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8270"/>
            <a:ext cx="6313522" cy="2783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C38351-F844-754F-9B9D-785727D9E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49" y="1685390"/>
            <a:ext cx="4665185" cy="29666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465B3B8-52D0-6740-8F3D-0A75DEBFFECD}"/>
              </a:ext>
            </a:extLst>
          </p:cNvPr>
          <p:cNvSpPr/>
          <p:nvPr/>
        </p:nvSpPr>
        <p:spPr>
          <a:xfrm>
            <a:off x="1148576" y="2230244"/>
            <a:ext cx="1873404" cy="278780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5F51A-F019-F745-8D8D-26644991F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006739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6E99F2-A194-0242-9C67-3E7818B4F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8270"/>
            <a:ext cx="6329931" cy="2733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164370-17F3-E641-8332-E85828AB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49" y="1685390"/>
            <a:ext cx="4665186" cy="2966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07658-74EB-3F48-A649-9F794CD93FDF}"/>
              </a:ext>
            </a:extLst>
          </p:cNvPr>
          <p:cNvSpPr/>
          <p:nvPr/>
        </p:nvSpPr>
        <p:spPr>
          <a:xfrm>
            <a:off x="419100" y="483251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0.6144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16EF8D-4AB3-4345-88EC-83040F135752}"/>
              </a:ext>
            </a:extLst>
          </p:cNvPr>
          <p:cNvSpPr/>
          <p:nvPr/>
        </p:nvSpPr>
        <p:spPr>
          <a:xfrm>
            <a:off x="1148576" y="2230244"/>
            <a:ext cx="1873404" cy="278780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EF3C1-A6E4-1143-AB10-C5B47877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244572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time: Context managers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598FC-C531-8444-A6F6-18DEC1AAE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4203948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F3DE8-A101-CF49-B3C6-444515ED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49239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“context managers”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66BEE-CDA5-D244-83D5-A1FD5FF43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358414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 smell?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77E00-FFFA-D44B-B69D-14D0B8E7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" y="3512132"/>
            <a:ext cx="2231661" cy="3345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FC651-2404-1D4E-A533-F778C069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3" y="1318438"/>
            <a:ext cx="6404982" cy="212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64AB8-5AE2-F14F-817E-F73266766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036" y="3727478"/>
            <a:ext cx="3617522" cy="26994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C6488-8662-EF4D-BA38-CF7435DE6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026895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Context managers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managers eliminate the smell of repeatedly setting up and cleaning up an environment in which code needs to run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E5777-8FD0-DA42-87DD-F54FB21CC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3024459"/>
            <a:ext cx="5689600" cy="2794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B602F08-A479-7643-BDD3-3192E0818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460192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0D78-D018-1948-AC55-F3B44F5D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FYI: most general way of defining context manger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DF05B-3C9C-5D45-860F-F820E28B2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@</a:t>
            </a:r>
            <a:r>
              <a:rPr lang="en-US" dirty="0" err="1">
                <a:latin typeface="Courier" pitchFamily="2" charset="0"/>
              </a:rPr>
              <a:t>contextmanager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is a shortcut for writing a class with magic methods </a:t>
            </a:r>
            <a:r>
              <a:rPr lang="en-US" dirty="0">
                <a:latin typeface="Courier" pitchFamily="2" charset="0"/>
              </a:rPr>
              <a:t>__enter__ </a:t>
            </a:r>
            <a:r>
              <a:rPr lang="en-US" dirty="0"/>
              <a:t>and </a:t>
            </a:r>
            <a:r>
              <a:rPr lang="en-US" dirty="0">
                <a:latin typeface="Courier" pitchFamily="2" charset="0"/>
              </a:rPr>
              <a:t>__exit__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1C65A-669F-4843-8A30-BEAC92E1A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2869426"/>
            <a:ext cx="6045200" cy="34163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875CBF-F37C-B844-BEBD-A8C942379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351303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1B49-242E-5845-9D35-B5E0967A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from here…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1FB91-0E0B-8D49-A0DB-42D3F9531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74" y="2243635"/>
            <a:ext cx="2446883" cy="321488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660E0F-07B7-6846-9D86-F7651434FC2E}"/>
              </a:ext>
            </a:extLst>
          </p:cNvPr>
          <p:cNvGrpSpPr/>
          <p:nvPr/>
        </p:nvGrpSpPr>
        <p:grpSpPr>
          <a:xfrm>
            <a:off x="7125651" y="2532088"/>
            <a:ext cx="2160976" cy="2654359"/>
            <a:chOff x="6802266" y="2822019"/>
            <a:chExt cx="2160976" cy="26543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7699DB-2489-5D42-ABC3-145044918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266" y="2822019"/>
              <a:ext cx="2138440" cy="213844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D70B53-16BB-8741-94B1-713E2902F6B3}"/>
                </a:ext>
              </a:extLst>
            </p:cNvPr>
            <p:cNvSpPr/>
            <p:nvPr/>
          </p:nvSpPr>
          <p:spPr>
            <a:xfrm>
              <a:off x="6802266" y="5014713"/>
              <a:ext cx="21609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/>
                <a:t>realpython.com</a:t>
              </a:r>
              <a:endParaRPr lang="en-US" sz="2400" dirty="0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05A60-704A-194D-9A1C-E0795027E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186237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8299-C064-E346-BEBE-9DAB30870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Thank you!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B7FA83-C3CC-4544-8708-CF191874A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0600" y="2502848"/>
            <a:ext cx="5130800" cy="361702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AC237-5290-1340-9598-42A814BA3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868360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42021-44B5-CF40-AE4E-2E4DC5285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502469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 smell?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77E00-FFFA-D44B-B69D-14D0B8E7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" y="3512132"/>
            <a:ext cx="2231661" cy="3345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FC651-2404-1D4E-A533-F778C069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9" y="1318438"/>
            <a:ext cx="6404982" cy="212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64AB8-5AE2-F14F-817E-F73266766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772" y="3727478"/>
            <a:ext cx="3617522" cy="2699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E14D24-250A-7147-B150-B14E34C55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021" y="479244"/>
            <a:ext cx="4791617" cy="151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ADAA06-95BE-AC47-AA58-8E070864A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020" y="2313600"/>
            <a:ext cx="4791617" cy="1147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CD1EA2-2635-DC4C-A6B3-BCDCE7CD9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4442" y="3751664"/>
            <a:ext cx="4867195" cy="1311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645ED5-C2C1-D342-96A9-D9B1C769EF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4442" y="5319564"/>
            <a:ext cx="4867195" cy="1107409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527FF0E-3C4C-124C-BE3E-55615CB4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67348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E2A1-58C1-634C-BA95-4DB11AB0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with smelly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C1B8E-09D7-C74F-8702-B3F256F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Redundant, not flexible</a:t>
            </a:r>
            <a:r>
              <a:rPr lang="en-US" dirty="0"/>
              <a:t>: an update in one place would need to be duplicated everywhere</a:t>
            </a:r>
          </a:p>
          <a:p>
            <a:r>
              <a:rPr lang="en-US" b="1" dirty="0"/>
              <a:t>Hard to test</a:t>
            </a:r>
            <a:r>
              <a:rPr lang="en-US" dirty="0"/>
              <a:t>: the code that performs the interesting computation is mixed with the code that does the repetitive boilerplate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1FEAD-D522-F74A-A75F-EB58BCF7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65031" y="4237463"/>
            <a:ext cx="4926969" cy="262053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A9F5EE-7351-F94C-9D36-CBBBDAD3F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914956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A904-24B5-C24D-8EFF-1AC3FBE8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EF1E2-60E3-5F4A-B22E-41968B8BE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580972" cy="4351338"/>
          </a:xfrm>
        </p:spPr>
        <p:txBody>
          <a:bodyPr/>
          <a:lstStyle/>
          <a:p>
            <a:r>
              <a:rPr lang="en-US" dirty="0"/>
              <a:t>This is a code smell detection crash course for scientific programming</a:t>
            </a:r>
          </a:p>
          <a:p>
            <a:r>
              <a:rPr lang="en-US" b="1" dirty="0"/>
              <a:t>Advanced Python constructs are there to get rid of the smell!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E3E31-1842-A343-8EF9-7C6D115F60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3250" y="1059366"/>
            <a:ext cx="3865756" cy="579863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A625D5-F5E2-3A4A-AED4-07F85FEC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834355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9CBE-8D7E-EF4B-918B-11314E14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</p:spPr>
        <p:txBody>
          <a:bodyPr/>
          <a:lstStyle/>
          <a:p>
            <a:r>
              <a:rPr lang="en-US" dirty="0"/>
              <a:t>All the “advanced Python constructs” smells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D48F7-A0DB-9140-9786-BAF9061FF8D7}"/>
              </a:ext>
            </a:extLst>
          </p:cNvPr>
          <p:cNvSpPr txBox="1"/>
          <p:nvPr/>
        </p:nvSpPr>
        <p:spPr>
          <a:xfrm>
            <a:off x="412412" y="1506721"/>
            <a:ext cx="358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generators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3764B-DB8D-1D49-A440-F40106CABF8F}"/>
              </a:ext>
            </a:extLst>
          </p:cNvPr>
          <p:cNvSpPr txBox="1"/>
          <p:nvPr/>
        </p:nvSpPr>
        <p:spPr>
          <a:xfrm>
            <a:off x="504497" y="2020714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7D5AA-086E-C340-9424-EFC266E70534}"/>
              </a:ext>
            </a:extLst>
          </p:cNvPr>
          <p:cNvSpPr/>
          <p:nvPr/>
        </p:nvSpPr>
        <p:spPr>
          <a:xfrm>
            <a:off x="504497" y="2020714"/>
            <a:ext cx="5399346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EE5A4B-0A5D-1A48-A896-21BA26C91273}"/>
              </a:ext>
            </a:extLst>
          </p:cNvPr>
          <p:cNvGrpSpPr/>
          <p:nvPr/>
        </p:nvGrpSpPr>
        <p:grpSpPr>
          <a:xfrm>
            <a:off x="6409615" y="3819573"/>
            <a:ext cx="5060862" cy="1660896"/>
            <a:chOff x="6638323" y="1486102"/>
            <a:chExt cx="5060862" cy="16608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F7ECF-D88D-6540-BE1C-8970A3574908}"/>
                </a:ext>
              </a:extLst>
            </p:cNvPr>
            <p:cNvSpPr txBox="1"/>
            <p:nvPr/>
          </p:nvSpPr>
          <p:spPr>
            <a:xfrm>
              <a:off x="6638323" y="1486102"/>
              <a:ext cx="4047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decorators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E61EB4-878C-574A-AA2E-8BBBC5478E80}"/>
                </a:ext>
              </a:extLst>
            </p:cNvPr>
            <p:cNvSpPr txBox="1"/>
            <p:nvPr/>
          </p:nvSpPr>
          <p:spPr>
            <a:xfrm>
              <a:off x="6735675" y="1946669"/>
              <a:ext cx="49635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my_function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beginning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Function-specific part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end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6C01FD-1FD5-904F-8533-261BFB30E372}"/>
                </a:ext>
              </a:extLst>
            </p:cNvPr>
            <p:cNvSpPr/>
            <p:nvPr/>
          </p:nvSpPr>
          <p:spPr>
            <a:xfrm>
              <a:off x="7082517" y="2271067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FC83E5-F20E-1A49-BAB8-26413342181B}"/>
                </a:ext>
              </a:extLst>
            </p:cNvPr>
            <p:cNvSpPr/>
            <p:nvPr/>
          </p:nvSpPr>
          <p:spPr>
            <a:xfrm>
              <a:off x="7082517" y="2818665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4122483-36AB-6F4D-B533-66791698DA79}"/>
              </a:ext>
            </a:extLst>
          </p:cNvPr>
          <p:cNvGrpSpPr/>
          <p:nvPr/>
        </p:nvGrpSpPr>
        <p:grpSpPr>
          <a:xfrm>
            <a:off x="6484589" y="1500885"/>
            <a:ext cx="5169896" cy="1970236"/>
            <a:chOff x="412411" y="3854963"/>
            <a:chExt cx="5169896" cy="19702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13132A-6964-B048-8293-C318F037FC16}"/>
                </a:ext>
              </a:extLst>
            </p:cNvPr>
            <p:cNvSpPr txBox="1"/>
            <p:nvPr/>
          </p:nvSpPr>
          <p:spPr>
            <a:xfrm>
              <a:off x="412411" y="3854963"/>
              <a:ext cx="4800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context managers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7BFEC2-AB78-9E45-8B37-47E9CC79406F}"/>
                </a:ext>
              </a:extLst>
            </p:cNvPr>
            <p:cNvSpPr txBox="1"/>
            <p:nvPr/>
          </p:nvSpPr>
          <p:spPr>
            <a:xfrm>
              <a:off x="618797" y="4314679"/>
              <a:ext cx="49635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# Prepare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try: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The code you care about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finally: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Clean up  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7D0C52-FB5D-4E4D-A7FE-81CAEE418BCF}"/>
                </a:ext>
              </a:extLst>
            </p:cNvPr>
            <p:cNvSpPr/>
            <p:nvPr/>
          </p:nvSpPr>
          <p:spPr>
            <a:xfrm>
              <a:off x="504497" y="4349820"/>
              <a:ext cx="4738917" cy="60252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2C5716-4852-E941-ACB5-C04FAE479C10}"/>
                </a:ext>
              </a:extLst>
            </p:cNvPr>
            <p:cNvSpPr/>
            <p:nvPr/>
          </p:nvSpPr>
          <p:spPr>
            <a:xfrm>
              <a:off x="504497" y="5205806"/>
              <a:ext cx="4738917" cy="61939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CAF132-E3B1-224D-8E2B-B93CD8650A8C}"/>
              </a:ext>
            </a:extLst>
          </p:cNvPr>
          <p:cNvGrpSpPr/>
          <p:nvPr/>
        </p:nvGrpSpPr>
        <p:grpSpPr>
          <a:xfrm>
            <a:off x="412412" y="3819573"/>
            <a:ext cx="5123530" cy="3033975"/>
            <a:chOff x="6638323" y="3800386"/>
            <a:chExt cx="5123530" cy="30339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326EA-1461-A24A-BAF3-7A9EDA74C7F4}"/>
                </a:ext>
              </a:extLst>
            </p:cNvPr>
            <p:cNvSpPr txBox="1"/>
            <p:nvPr/>
          </p:nvSpPr>
          <p:spPr>
            <a:xfrm>
              <a:off x="6638323" y="3800386"/>
              <a:ext cx="337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classes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3E0319-2EF4-D445-AA30-629586BF049E}"/>
                </a:ext>
              </a:extLst>
            </p:cNvPr>
            <p:cNvSpPr txBox="1"/>
            <p:nvPr/>
          </p:nvSpPr>
          <p:spPr>
            <a:xfrm>
              <a:off x="6798343" y="4249038"/>
              <a:ext cx="496351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FC95B3-77B3-3A4A-BB87-73E274ACECCA}"/>
                </a:ext>
              </a:extLst>
            </p:cNvPr>
            <p:cNvSpPr/>
            <p:nvPr/>
          </p:nvSpPr>
          <p:spPr>
            <a:xfrm>
              <a:off x="9144778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A515E1-7899-F043-8F12-2B6836B3A710}"/>
                </a:ext>
              </a:extLst>
            </p:cNvPr>
            <p:cNvSpPr/>
            <p:nvPr/>
          </p:nvSpPr>
          <p:spPr>
            <a:xfrm>
              <a:off x="9280098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22AD41-679C-F34D-9513-C41A5B54D7EA}"/>
                </a:ext>
              </a:extLst>
            </p:cNvPr>
            <p:cNvSpPr/>
            <p:nvPr/>
          </p:nvSpPr>
          <p:spPr>
            <a:xfrm>
              <a:off x="9144778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78CA57B-BCDC-DE41-B3AF-4E0BC016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3028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505636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505636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90082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19109D-E021-C541-ACF5-92B6BB213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82546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F006C9C-E37D-3D4C-BE40-D077506CE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215253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40620</TotalTime>
  <Words>1963</Words>
  <Application>Microsoft Macintosh PowerPoint</Application>
  <PresentationFormat>Widescreen</PresentationFormat>
  <Paragraphs>254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Consolas</vt:lpstr>
      <vt:lpstr>Courier</vt:lpstr>
      <vt:lpstr>System Font Regular</vt:lpstr>
      <vt:lpstr>Office Theme</vt:lpstr>
      <vt:lpstr>Python by smell</vt:lpstr>
      <vt:lpstr>What’s this smell?</vt:lpstr>
      <vt:lpstr>What about this smell?</vt:lpstr>
      <vt:lpstr>What about this smell?</vt:lpstr>
      <vt:lpstr>What is wrong with smelly code?</vt:lpstr>
      <vt:lpstr>Objective</vt:lpstr>
      <vt:lpstr>All the “advanced Python constructs” smells</vt:lpstr>
      <vt:lpstr>The smell of generators</vt:lpstr>
      <vt:lpstr>The smell of classes</vt:lpstr>
      <vt:lpstr>The smell of context managers</vt:lpstr>
      <vt:lpstr>The smell of decorators</vt:lpstr>
      <vt:lpstr>One smell at the time: generators first</vt:lpstr>
      <vt:lpstr>The smell of generators</vt:lpstr>
      <vt:lpstr>Example</vt:lpstr>
      <vt:lpstr>Ideally…</vt:lpstr>
      <vt:lpstr>Go to “generators” notebooks</vt:lpstr>
      <vt:lpstr>Recap: Generators</vt:lpstr>
      <vt:lpstr>One smell at the time: classes (an introduction)</vt:lpstr>
      <vt:lpstr>The smell of classes</vt:lpstr>
      <vt:lpstr>Go to “classes” notebooks</vt:lpstr>
      <vt:lpstr>Recap: Classes</vt:lpstr>
      <vt:lpstr>Recap: Class structure</vt:lpstr>
      <vt:lpstr>What belongs to a class?</vt:lpstr>
      <vt:lpstr>Another smell of classes</vt:lpstr>
      <vt:lpstr>Example: sklearn</vt:lpstr>
      <vt:lpstr>Example: sklearn</vt:lpstr>
      <vt:lpstr>One smell at the time: Context managers</vt:lpstr>
      <vt:lpstr>The smell of context managers</vt:lpstr>
      <vt:lpstr>Go to “context managers” notebooks</vt:lpstr>
      <vt:lpstr>Recap: Context managers</vt:lpstr>
      <vt:lpstr>FYI: most general way of defining context manger</vt:lpstr>
      <vt:lpstr>Where to go from here…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by smell</dc:title>
  <dc:creator>Berkes Pietro</dc:creator>
  <cp:lastModifiedBy>Berkes Pietro</cp:lastModifiedBy>
  <cp:revision>145</cp:revision>
  <dcterms:created xsi:type="dcterms:W3CDTF">2018-07-24T12:49:38Z</dcterms:created>
  <dcterms:modified xsi:type="dcterms:W3CDTF">2018-08-27T12:54:14Z</dcterms:modified>
</cp:coreProperties>
</file>